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8" r:id="rId3"/>
    <p:sldId id="290" r:id="rId4"/>
    <p:sldId id="259" r:id="rId5"/>
    <p:sldId id="289" r:id="rId6"/>
    <p:sldId id="291" r:id="rId7"/>
    <p:sldId id="293" r:id="rId8"/>
    <p:sldId id="294" r:id="rId9"/>
    <p:sldId id="295" r:id="rId10"/>
    <p:sldId id="296" r:id="rId11"/>
    <p:sldId id="29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1BD1-F8B7-45D2-B35A-3978F74875B7}" type="datetimeFigureOut">
              <a:rPr lang="zh-CN" altLang="en-US" smtClean="0"/>
              <a:t>2017/3/21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56C1-5811-4E65-8408-2CE3E0E28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634619"/>
      </p:ext>
    </p:extLst>
  </p:cSld>
  <p:clrMapOvr>
    <a:masterClrMapping/>
  </p:clrMapOvr>
  <p:transition spd="slow" advTm="1200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1BD1-F8B7-45D2-B35A-3978F74875B7}" type="datetimeFigureOut">
              <a:rPr lang="zh-CN" altLang="en-US" smtClean="0"/>
              <a:t>2017/3/21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56C1-5811-4E65-8408-2CE3E0E28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392609"/>
      </p:ext>
    </p:extLst>
  </p:cSld>
  <p:clrMapOvr>
    <a:masterClrMapping/>
  </p:clrMapOvr>
  <p:transition spd="slow" advTm="1200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1BD1-F8B7-45D2-B35A-3978F74875B7}" type="datetimeFigureOut">
              <a:rPr lang="zh-CN" altLang="en-US" smtClean="0"/>
              <a:t>2017/3/21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56C1-5811-4E65-8408-2CE3E0E28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65584"/>
      </p:ext>
    </p:extLst>
  </p:cSld>
  <p:clrMapOvr>
    <a:masterClrMapping/>
  </p:clrMapOvr>
  <p:transition spd="slow" advTm="1200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1BD1-F8B7-45D2-B35A-3978F74875B7}" type="datetimeFigureOut">
              <a:rPr lang="zh-CN" altLang="en-US" smtClean="0"/>
              <a:t>2017/3/21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56C1-5811-4E65-8408-2CE3E0E28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801220"/>
      </p:ext>
    </p:extLst>
  </p:cSld>
  <p:clrMapOvr>
    <a:masterClrMapping/>
  </p:clrMapOvr>
  <p:transition spd="slow" advTm="1200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1BD1-F8B7-45D2-B35A-3978F74875B7}" type="datetimeFigureOut">
              <a:rPr lang="zh-CN" altLang="en-US" smtClean="0"/>
              <a:t>2017/3/21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56C1-5811-4E65-8408-2CE3E0E28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03450"/>
      </p:ext>
    </p:extLst>
  </p:cSld>
  <p:clrMapOvr>
    <a:masterClrMapping/>
  </p:clrMapOvr>
  <p:transition spd="slow" advTm="1200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1BD1-F8B7-45D2-B35A-3978F74875B7}" type="datetimeFigureOut">
              <a:rPr lang="zh-CN" altLang="en-US" smtClean="0"/>
              <a:t>2017/3/21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56C1-5811-4E65-8408-2CE3E0E28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566983"/>
      </p:ext>
    </p:extLst>
  </p:cSld>
  <p:clrMapOvr>
    <a:masterClrMapping/>
  </p:clrMapOvr>
  <p:transition spd="slow" advTm="1200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1BD1-F8B7-45D2-B35A-3978F74875B7}" type="datetimeFigureOut">
              <a:rPr lang="zh-CN" altLang="en-US" smtClean="0"/>
              <a:t>2017/3/21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56C1-5811-4E65-8408-2CE3E0E28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947530"/>
      </p:ext>
    </p:extLst>
  </p:cSld>
  <p:clrMapOvr>
    <a:masterClrMapping/>
  </p:clrMapOvr>
  <p:transition spd="slow" advTm="1200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1BD1-F8B7-45D2-B35A-3978F74875B7}" type="datetimeFigureOut">
              <a:rPr lang="zh-CN" altLang="en-US" smtClean="0"/>
              <a:t>2017/3/21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56C1-5811-4E65-8408-2CE3E0E28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235906"/>
      </p:ext>
    </p:extLst>
  </p:cSld>
  <p:clrMapOvr>
    <a:masterClrMapping/>
  </p:clrMapOvr>
  <p:transition spd="slow" advTm="1200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1BD1-F8B7-45D2-B35A-3978F74875B7}" type="datetimeFigureOut">
              <a:rPr lang="zh-CN" altLang="en-US" smtClean="0"/>
              <a:t>2017/3/21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56C1-5811-4E65-8408-2CE3E0E28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62720"/>
      </p:ext>
    </p:extLst>
  </p:cSld>
  <p:clrMapOvr>
    <a:masterClrMapping/>
  </p:clrMapOvr>
  <p:transition spd="slow" advTm="1200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1BD1-F8B7-45D2-B35A-3978F74875B7}" type="datetimeFigureOut">
              <a:rPr lang="zh-CN" altLang="en-US" smtClean="0"/>
              <a:t>2017/3/21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56C1-5811-4E65-8408-2CE3E0E28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135092"/>
      </p:ext>
    </p:extLst>
  </p:cSld>
  <p:clrMapOvr>
    <a:masterClrMapping/>
  </p:clrMapOvr>
  <p:transition spd="slow" advTm="1200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1BD1-F8B7-45D2-B35A-3978F74875B7}" type="datetimeFigureOut">
              <a:rPr lang="zh-CN" altLang="en-US" smtClean="0"/>
              <a:t>2017/3/21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56C1-5811-4E65-8408-2CE3E0E28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721069"/>
      </p:ext>
    </p:extLst>
  </p:cSld>
  <p:clrMapOvr>
    <a:masterClrMapping/>
  </p:clrMapOvr>
  <p:transition spd="slow" advTm="1200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11BD1-F8B7-45D2-B35A-3978F74875B7}" type="datetimeFigureOut">
              <a:rPr lang="zh-CN" altLang="en-US" smtClean="0"/>
              <a:t>2017/3/21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756C1-5811-4E65-8408-2CE3E0E28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2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2000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jpeg"/><Relationship Id="rId7" Type="http://schemas.openxmlformats.org/officeDocument/2006/relationships/hyperlink" Target="http://www.52e-mail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openxmlformats.org/officeDocument/2006/relationships/image" Target="../media/image7.jpg"/><Relationship Id="rId4" Type="http://schemas.openxmlformats.org/officeDocument/2006/relationships/image" Target="../media/image2.jpe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microsoft.com/office/2007/relationships/hdphoto" Target="../media/hdphoto6.wdp"/><Relationship Id="rId2" Type="http://schemas.openxmlformats.org/officeDocument/2006/relationships/image" Target="../media/image19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microsoft.com/office/2007/relationships/hdphoto" Target="../media/hdphoto7.wdp"/><Relationship Id="rId10" Type="http://schemas.openxmlformats.org/officeDocument/2006/relationships/hyperlink" Target="http://image.so.com/v?q=%E4%BA%BA%E4%BD%93%E5%91%B3%E8%A7%89%E5%9B%BE%E7%89%87&amp;src=srp&amp;correct=%E4%BA%BA%E4%BD%93%E5%91%B3%E8%A7%89%E5%9B%BE%E7%89%87&amp;fromurl=http://cate.syd.com.cn/system/2016/12/12/011254711.shtml&amp;gsrc=1#multiple=0&amp;dataindex=1&amp;id=2278d14a6fe481607ee82c2e077d188e" TargetMode="External"/><Relationship Id="rId4" Type="http://schemas.openxmlformats.org/officeDocument/2006/relationships/image" Target="../media/image21.jpeg"/><Relationship Id="rId9" Type="http://schemas.microsoft.com/office/2007/relationships/hdphoto" Target="../media/hdphoto5.wdp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2e-mail.com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70265"/>
            <a:ext cx="12273699" cy="6928265"/>
            <a:chOff x="0" y="-70265"/>
            <a:chExt cx="12273699" cy="6928265"/>
          </a:xfrm>
        </p:grpSpPr>
        <p:pic>
          <p:nvPicPr>
            <p:cNvPr id="3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62053" y="-35131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0917" y="-70263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组合 4"/>
            <p:cNvGrpSpPr/>
            <p:nvPr/>
          </p:nvGrpSpPr>
          <p:grpSpPr>
            <a:xfrm>
              <a:off x="0" y="-70265"/>
              <a:ext cx="12273699" cy="6928265"/>
              <a:chOff x="0" y="-35134"/>
              <a:chExt cx="12273699" cy="6928265"/>
            </a:xfrm>
          </p:grpSpPr>
          <p:pic>
            <p:nvPicPr>
              <p:cNvPr id="6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2978870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653805" y="-35134"/>
                <a:ext cx="361989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23203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07929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54941" y="-35133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134"/>
            <a:ext cx="12192000" cy="6858000"/>
          </a:xfrm>
          <a:prstGeom prst="rect">
            <a:avLst/>
          </a:prstGeom>
        </p:spPr>
      </p:pic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4492762" y="5229689"/>
            <a:ext cx="21431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7A1F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2017-3-20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7041828" y="5147139"/>
            <a:ext cx="448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AA8A8"/>
                </a:solidFill>
                <a:hlinkClick r:id="rId7"/>
              </a:rPr>
              <a:t>E-mail</a:t>
            </a:r>
            <a:r>
              <a:rPr lang="zh-CN" altLang="en-US" sz="2000" b="1" dirty="0">
                <a:solidFill>
                  <a:srgbClr val="0AA8A8"/>
                </a:solidFill>
                <a:hlinkClick r:id="rId7"/>
              </a:rPr>
              <a:t>文化传播网</a:t>
            </a:r>
            <a:r>
              <a:rPr lang="en-US" altLang="zh-CN" sz="2000" b="1" dirty="0">
                <a:solidFill>
                  <a:srgbClr val="0AA8A8"/>
                </a:solidFill>
                <a:hlinkClick r:id="rId7"/>
              </a:rPr>
              <a:t>www.52e-mail.com</a:t>
            </a:r>
            <a:endParaRPr lang="en-US" altLang="zh-CN" sz="2000" b="1" dirty="0">
              <a:solidFill>
                <a:srgbClr val="0AA8A8"/>
              </a:solidFill>
            </a:endParaRPr>
          </a:p>
        </p:txBody>
      </p:sp>
      <p:sp>
        <p:nvSpPr>
          <p:cNvPr id="16" name="WordArt 27"/>
          <p:cNvSpPr>
            <a:spLocks noChangeArrowheads="1" noChangeShapeType="1" noTextEdit="1"/>
          </p:cNvSpPr>
          <p:nvPr/>
        </p:nvSpPr>
        <p:spPr bwMode="auto">
          <a:xfrm>
            <a:off x="2159334" y="5072900"/>
            <a:ext cx="1714500" cy="493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网络资料</a:t>
            </a:r>
          </a:p>
        </p:txBody>
      </p: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3175272" y="2349885"/>
            <a:ext cx="3692525" cy="1322388"/>
            <a:chOff x="5451475" y="2781300"/>
            <a:chExt cx="3692525" cy="1322387"/>
          </a:xfrm>
        </p:grpSpPr>
        <p:pic>
          <p:nvPicPr>
            <p:cNvPr id="18" name="Picture 20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475" y="2781300"/>
              <a:ext cx="36925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文本框 4"/>
            <p:cNvSpPr txBox="1">
              <a:spLocks noChangeArrowheads="1"/>
            </p:cNvSpPr>
            <p:nvPr/>
          </p:nvSpPr>
          <p:spPr bwMode="auto">
            <a:xfrm>
              <a:off x="5757217" y="3642022"/>
              <a:ext cx="25762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0000CC"/>
                  </a:solidFill>
                </a:rPr>
                <a:t>QQ:1625559772</a:t>
              </a:r>
              <a:endParaRPr lang="zh-CN" altLang="en-US" sz="2400" b="1">
                <a:solidFill>
                  <a:srgbClr val="0000CC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571345" y="695712"/>
            <a:ext cx="550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blipFill>
                  <a:blip r:embed="rId9"/>
                  <a:stretch>
                    <a:fillRect/>
                  </a:stretch>
                </a:blipFill>
                <a:latin typeface="华文琥珀" panose="02010800040101010101" pitchFamily="2" charset="-122"/>
                <a:ea typeface="华文琥珀" panose="02010800040101010101" pitchFamily="2" charset="-122"/>
              </a:rPr>
              <a:t>健康老人多</a:t>
            </a:r>
            <a:r>
              <a:rPr lang="zh-CN" altLang="en-US" sz="5400" b="1" dirty="0" smtClean="0">
                <a:blipFill>
                  <a:blip r:embed="rId9"/>
                  <a:stretch>
                    <a:fillRect/>
                  </a:stretch>
                </a:blipFill>
                <a:latin typeface="华文琥珀" panose="02010800040101010101" pitchFamily="2" charset="-122"/>
                <a:ea typeface="华文琥珀" panose="02010800040101010101" pitchFamily="2" charset="-122"/>
              </a:rPr>
              <a:t>保重</a:t>
            </a:r>
            <a:endParaRPr lang="zh-CN" altLang="en-US" sz="5400" b="1" dirty="0">
              <a:blipFill>
                <a:blip r:embed="rId9"/>
                <a:stretch>
                  <a:fillRect/>
                </a:stretch>
              </a:blip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12195" y="690416"/>
            <a:ext cx="550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blipFill>
                  <a:blip r:embed="rId10"/>
                  <a:stretch>
                    <a:fillRect/>
                  </a:stretch>
                </a:blipFill>
                <a:latin typeface="华文琥珀" panose="02010800040101010101" pitchFamily="2" charset="-122"/>
                <a:ea typeface="华文琥珀" panose="02010800040101010101" pitchFamily="2" charset="-122"/>
              </a:rPr>
              <a:t>健康老人多</a:t>
            </a:r>
            <a:r>
              <a:rPr lang="zh-CN" altLang="en-US" sz="5400" b="1" dirty="0" smtClean="0">
                <a:blipFill>
                  <a:blip r:embed="rId10"/>
                  <a:stretch>
                    <a:fillRect/>
                  </a:stretch>
                </a:blipFill>
                <a:latin typeface="华文琥珀" panose="02010800040101010101" pitchFamily="2" charset="-122"/>
                <a:ea typeface="华文琥珀" panose="02010800040101010101" pitchFamily="2" charset="-122"/>
              </a:rPr>
              <a:t>保重</a:t>
            </a:r>
            <a:endParaRPr lang="zh-CN" altLang="en-US" sz="5400" b="1" dirty="0">
              <a:blipFill>
                <a:blip r:embed="rId10"/>
                <a:stretch>
                  <a:fillRect/>
                </a:stretch>
              </a:blip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0775503"/>
      </p:ext>
    </p:extLst>
  </p:cSld>
  <p:clrMapOvr>
    <a:masterClrMapping/>
  </p:clrMapOvr>
  <p:transition spd="slow" advTm="12000">
    <p:push dir="r"/>
    <p:sndAc>
      <p:stSnd loop="1">
        <p:snd r:embed="rId2" name="纯音乐 -  中功功乐 中华养生益智功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5" grpId="1"/>
      <p:bldP spid="16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32019" y="-27148"/>
            <a:ext cx="12349899" cy="7282543"/>
            <a:chOff x="0" y="-70265"/>
            <a:chExt cx="12273699" cy="6928265"/>
          </a:xfrm>
        </p:grpSpPr>
        <p:pic>
          <p:nvPicPr>
            <p:cNvPr id="17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62053" y="-35131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0917" y="-70263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组合 18"/>
            <p:cNvGrpSpPr/>
            <p:nvPr/>
          </p:nvGrpSpPr>
          <p:grpSpPr>
            <a:xfrm>
              <a:off x="0" y="-70265"/>
              <a:ext cx="12273699" cy="6928265"/>
              <a:chOff x="0" y="-35134"/>
              <a:chExt cx="12273699" cy="6928265"/>
            </a:xfrm>
          </p:grpSpPr>
          <p:pic>
            <p:nvPicPr>
              <p:cNvPr id="20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2978870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653805" y="-35134"/>
                <a:ext cx="361989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23203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07929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54941" y="-35133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矩形 1"/>
          <p:cNvSpPr/>
          <p:nvPr/>
        </p:nvSpPr>
        <p:spPr>
          <a:xfrm>
            <a:off x="1761779" y="1165072"/>
            <a:ext cx="93533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 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肌肉：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岁开始老化 肌肉一直在生长，衰竭；再生长，再衰竭。年轻人这一过程的平衡性保持很好。但是，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岁以后，肌肉衰竭速度大于生长速度。过了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岁，人们的肌肉开始以每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0.5%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到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2%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的速度减少。经常锻炼可能有助于预防肌肉老化。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14 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听力：在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岁左右开始老化 英国皇家聋人协会的资料显示，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多岁半数以上的人会因为老化导致听力受损。这叫老年性耳聋，是因“毛发细胞”的缺失导致，内耳的毛发感官细胞可接受声振动，并将声振动传给大脑。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 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皮肤：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岁左右开始老化 据英国布拉德福国民保健信托的皮肤科顾问医生安德鲁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莱特博士介绍，随着生成胶原蛋白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充当构建皮肤的支柱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的速度减缓，加上能够让皮肤迅速弹回去的弹性蛋白弹性减小，甚至发生断裂，皮肤在你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岁左右开始自然衰老。死皮细胞不会很快脱落，生成的新皮细胞的量可能会略微减少。从而带来细纹和薄而透明的皮肤，即使最初的迹象可能到我们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岁左右才出现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除非因为抽烟或阳光损害加快皮肤老化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。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 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味觉和嗅觉：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岁开始退化 我们一生中最初舌头上分布有大约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10000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个味蕾。到老了之后这个数可能要减半。过了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岁，我们的味觉和嗅觉逐渐衰退，部分是正常衰老过程的结果。它可能会因为诸如鼻息肉或窦洞之类的问题而加快速度。它也可能是长年吸烟累积起来的结果。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朋友们，大家都要多多保重</a:t>
            </a: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！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皮肤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听力</a:t>
            </a:r>
          </a:p>
          <a:p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67" l="0" r="100000">
                        <a14:foregroundMark x1="55452" y1="25000" x2="55452" y2="25000"/>
                        <a14:foregroundMark x1="52960" y1="92083" x2="52960" y2="92083"/>
                        <a14:foregroundMark x1="57321" y1="89583" x2="57321" y2="89583"/>
                        <a14:foregroundMark x1="54829" y1="10833" x2="54829" y2="10833"/>
                        <a14:foregroundMark x1="46106" y1="41667" x2="46106" y2="41667"/>
                        <a14:foregroundMark x1="80685" y1="37083" x2="81308" y2="37083"/>
                        <a14:foregroundMark x1="77882" y1="27917" x2="77882" y2="27917"/>
                        <a14:foregroundMark x1="80374" y1="54583" x2="80374" y2="54583"/>
                        <a14:foregroundMark x1="33333" y1="55000" x2="33333" y2="55000"/>
                        <a14:foregroundMark x1="9346" y1="56250" x2="9346" y2="56250"/>
                        <a14:foregroundMark x1="51090" y1="52917" x2="51090" y2="52917"/>
                        <a14:foregroundMark x1="83178" y1="11250" x2="83178" y2="11250"/>
                        <a14:foregroundMark x1="79751" y1="82083" x2="79751" y2="82083"/>
                        <a14:foregroundMark x1="81620" y1="96250" x2="81620" y2="96250"/>
                        <a14:foregroundMark x1="22741" y1="95417" x2="22741" y2="95417"/>
                        <a14:foregroundMark x1="18692" y1="96667" x2="18692" y2="96667"/>
                        <a14:foregroundMark x1="85047" y1="30833" x2="85047" y2="30833"/>
                        <a14:foregroundMark x1="67913" y1="53750" x2="67913" y2="53750"/>
                        <a14:foregroundMark x1="41745" y1="54583" x2="41745" y2="54583"/>
                        <a14:foregroundMark x1="57321" y1="10833" x2="57321" y2="10833"/>
                        <a14:foregroundMark x1="54829" y1="16667" x2="54829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455" y="-20677"/>
            <a:ext cx="1577285" cy="11792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152" y="5369698"/>
            <a:ext cx="1704346" cy="11620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478210" y="48817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肌肉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58997" y="1781788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嗅觉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48112" y="4226841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味觉</a:t>
            </a:r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1359" y1="69583" x2="21359" y2="69583"/>
                        <a14:foregroundMark x1="6796" y1="64167" x2="6796" y2="64167"/>
                        <a14:foregroundMark x1="16505" y1="50000" x2="16505" y2="50000"/>
                        <a14:foregroundMark x1="48220" y1="32500" x2="48220" y2="32500"/>
                        <a14:foregroundMark x1="59871" y1="8333" x2="59871" y2="8333"/>
                        <a14:foregroundMark x1="82201" y1="80000" x2="82201" y2="80000"/>
                        <a14:foregroundMark x1="70550" y1="57500" x2="70550" y2="56667"/>
                        <a14:foregroundMark x1="91586" y1="76250" x2="91586" y2="76250"/>
                        <a14:foregroundMark x1="90291" y1="88333" x2="90291" y2="88333"/>
                        <a14:foregroundMark x1="76375" y1="83750" x2="76375" y2="83750"/>
                        <a14:foregroundMark x1="12621" y1="86667" x2="12621" y2="86667"/>
                        <a14:foregroundMark x1="3883" y1="81667" x2="3883" y2="81667"/>
                        <a14:foregroundMark x1="27184" y1="77917" x2="27184" y2="77917"/>
                        <a14:foregroundMark x1="6149" y1="53750" x2="6149" y2="53750"/>
                        <a14:foregroundMark x1="30744" y1="70833" x2="30744" y2="70833"/>
                        <a14:foregroundMark x1="27184" y1="85417" x2="27184" y2="85417"/>
                        <a14:foregroundMark x1="72168" y1="77083" x2="72168" y2="77083"/>
                        <a14:foregroundMark x1="92557" y1="75417" x2="92557" y2="75417"/>
                        <a14:foregroundMark x1="96117" y1="56667" x2="96117" y2="56667"/>
                        <a14:foregroundMark x1="67638" y1="70833" x2="67638" y2="70833"/>
                        <a14:foregroundMark x1="79288" y1="92917" x2="79288" y2="92917"/>
                        <a14:foregroundMark x1="35922" y1="15417" x2="36570" y2="15417"/>
                        <a14:foregroundMark x1="53398" y1="53750" x2="53398" y2="52917"/>
                        <a14:foregroundMark x1="42395" y1="65000" x2="42395" y2="65000"/>
                        <a14:foregroundMark x1="80906" y1="37083" x2="80906" y2="37083"/>
                        <a14:foregroundMark x1="14239" y1="40000" x2="14239" y2="38750"/>
                        <a14:foregroundMark x1="17799" y1="37917" x2="17799" y2="37083"/>
                        <a14:foregroundMark x1="75728" y1="35000" x2="75728" y2="35000"/>
                        <a14:foregroundMark x1="69256" y1="84583" x2="69256" y2="84583"/>
                        <a14:foregroundMark x1="85761" y1="68750" x2="85761" y2="68750"/>
                        <a14:foregroundMark x1="77994" y1="71667" x2="77994" y2="71667"/>
                        <a14:foregroundMark x1="86731" y1="89167" x2="86731" y2="89167"/>
                        <a14:foregroundMark x1="27184" y1="56667" x2="27184" y2="55833"/>
                        <a14:foregroundMark x1="11327" y1="72500" x2="11327" y2="72500"/>
                        <a14:foregroundMark x1="5502" y1="77083" x2="5502" y2="77083"/>
                        <a14:foregroundMark x1="31715" y1="77917" x2="31715" y2="77917"/>
                        <a14:foregroundMark x1="27832" y1="61250" x2="27832" y2="61250"/>
                        <a14:foregroundMark x1="20065" y1="89167" x2="20065" y2="89167"/>
                        <a14:foregroundMark x1="41748" y1="5417" x2="41748" y2="5417"/>
                        <a14:foregroundMark x1="48867" y1="3333" x2="48867" y2="3333"/>
                        <a14:foregroundMark x1="54045" y1="2500" x2="54045" y2="2500"/>
                        <a14:foregroundMark x1="6149" y1="87500" x2="6796" y2="86667"/>
                        <a14:foregroundMark x1="16505" y1="80000" x2="16505" y2="80000"/>
                        <a14:foregroundMark x1="3236" y1="69583" x2="3236" y2="69583"/>
                        <a14:foregroundMark x1="71521" y1="92083" x2="71521" y2="92083"/>
                        <a14:foregroundMark x1="72168" y1="68750" x2="72168" y2="68750"/>
                        <a14:foregroundMark x1="22977" y1="95000" x2="22977" y2="95000"/>
                        <a14:foregroundMark x1="29450" y1="51250" x2="30097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210" y="5400187"/>
            <a:ext cx="1502541" cy="1167022"/>
          </a:xfrm>
          <a:prstGeom prst="rect">
            <a:avLst/>
          </a:prstGeom>
        </p:spPr>
      </p:pic>
      <p:pic>
        <p:nvPicPr>
          <p:cNvPr id="28" name="Picture 5" descr="http://p2.so.qhmsg.com/bdr/_240_/t01853022f5661ea5d7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7" b="100000" l="0" r="99723">
                        <a14:foregroundMark x1="52909" y1="5417" x2="52909" y2="5417"/>
                        <a14:foregroundMark x1="53186" y1="17917" x2="53186" y2="17917"/>
                        <a14:foregroundMark x1="86150" y1="49167" x2="86150" y2="49167"/>
                        <a14:foregroundMark x1="56510" y1="54167" x2="56510" y2="54167"/>
                        <a14:foregroundMark x1="46537" y1="54583" x2="46537" y2="54583"/>
                        <a14:foregroundMark x1="74238" y1="90417" x2="74515" y2="89583"/>
                        <a14:foregroundMark x1="54294" y1="59167" x2="54294" y2="59167"/>
                        <a14:foregroundMark x1="42936" y1="51250" x2="42936" y2="51250"/>
                        <a14:foregroundMark x1="47368" y1="51250" x2="47645" y2="51250"/>
                        <a14:foregroundMark x1="54294" y1="52917" x2="54294" y2="52917"/>
                        <a14:foregroundMark x1="58172" y1="58333" x2="58172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4" y="422339"/>
            <a:ext cx="1668147" cy="110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57" y="2282650"/>
            <a:ext cx="1082616" cy="162799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993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838" y="4411507"/>
            <a:ext cx="1438095" cy="228571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9201568" y="5369698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皮肤</a:t>
            </a:r>
            <a:endParaRPr lang="zh-CN" altLang="en-US" dirty="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6373" y="5400187"/>
            <a:ext cx="1323880" cy="130956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863456" y="6018237"/>
            <a:ext cx="84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听力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76477182"/>
      </p:ext>
    </p:extLst>
  </p:cSld>
  <p:clrMapOvr>
    <a:masterClrMapping/>
  </p:clrMapOvr>
  <p:transition spd="slow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2832276" y="3634573"/>
            <a:ext cx="2581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33C51-586F-4FB1-8615-2A0F04E7A435}" type="datetime3">
              <a:rPr lang="zh-CN" altLang="en-US" sz="1800" b="1">
                <a:solidFill>
                  <a:srgbClr val="CC00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2017年3月21日星期二</a:t>
            </a:fld>
            <a:endParaRPr lang="en-US" altLang="zh-CN" sz="1800" b="1" dirty="0">
              <a:solidFill>
                <a:srgbClr val="CC00FF"/>
              </a:solidFill>
            </a:endParaRPr>
          </a:p>
        </p:txBody>
      </p:sp>
      <p:sp>
        <p:nvSpPr>
          <p:cNvPr id="4" name="Text Box 32">
            <a:hlinkClick r:id="rId3" tooltip="幻灯片来自www.52e-mail.com，欢迎访问！"/>
          </p:cNvPr>
          <p:cNvSpPr txBox="1">
            <a:spLocks noChangeArrowheads="1"/>
          </p:cNvSpPr>
          <p:nvPr/>
        </p:nvSpPr>
        <p:spPr bwMode="auto">
          <a:xfrm>
            <a:off x="1217906" y="4706618"/>
            <a:ext cx="4455108" cy="3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0000FF"/>
                </a:solidFill>
              </a:rPr>
              <a:t>更多精彩请点击这里访问</a:t>
            </a:r>
            <a:r>
              <a:rPr lang="en-US" altLang="zh-CN" sz="1400" b="1" dirty="0">
                <a:solidFill>
                  <a:srgbClr val="0000FF"/>
                </a:solidFill>
              </a:rPr>
              <a:t>http://www.52e-mail.com</a:t>
            </a:r>
          </a:p>
        </p:txBody>
      </p:sp>
      <p:pic>
        <p:nvPicPr>
          <p:cNvPr id="5" name="Picture 13" descr="祝您健康长寿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780" y="1682250"/>
            <a:ext cx="3672298" cy="1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730632"/>
      </p:ext>
    </p:extLst>
  </p:cSld>
  <p:clrMapOvr>
    <a:masterClrMapping/>
  </p:clrMapOvr>
  <p:transition spd="slow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7.40741E-7 L 3.54167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-70265"/>
            <a:ext cx="12273699" cy="6928265"/>
            <a:chOff x="0" y="-70265"/>
            <a:chExt cx="12273699" cy="6928265"/>
          </a:xfrm>
        </p:grpSpPr>
        <p:pic>
          <p:nvPicPr>
            <p:cNvPr id="11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62053" y="-35131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0917" y="-70263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组合 12"/>
            <p:cNvGrpSpPr/>
            <p:nvPr/>
          </p:nvGrpSpPr>
          <p:grpSpPr>
            <a:xfrm>
              <a:off x="0" y="-70265"/>
              <a:ext cx="12273699" cy="6928265"/>
              <a:chOff x="0" y="-35134"/>
              <a:chExt cx="12273699" cy="6928265"/>
            </a:xfrm>
          </p:grpSpPr>
          <p:pic>
            <p:nvPicPr>
              <p:cNvPr id="14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2978870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653805" y="-35134"/>
                <a:ext cx="361989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23203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07929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54941" y="-35133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矩形 1"/>
          <p:cNvSpPr/>
          <p:nvPr/>
        </p:nvSpPr>
        <p:spPr>
          <a:xfrm>
            <a:off x="2824894" y="1067779"/>
            <a:ext cx="6096000" cy="23436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卫生部北京医院党委书记、泌尿科专家、博士生导师王建业花功夫写给老年人的长篇微信，是下功夫了，很值的看！看完是会得益的</a:t>
            </a:r>
            <a:r>
              <a:rPr lang="en-US" altLang="zh-CN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altLang="zh-CN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altLang="zh-CN" sz="2000" b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24894" y="3472178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【</a:t>
            </a:r>
            <a:r>
              <a:rPr lang="zh-CN" altLang="en-US" sz="2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别把衰老当病治</a:t>
            </a:r>
            <a:r>
              <a:rPr lang="en-US" altLang="zh-CN" sz="20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特别说明：北京医院是中国老年病诊断治疗最权威的医院。王院长的文章值得一读。以科学的态度对待身体健康至关重要！不能盲目的自己服用药物，因为每个人身体状况体质等等很多不同，一定要辩证施治！全文如下：</a:t>
            </a:r>
            <a:endParaRPr lang="zh-CN" altLang="en-US" sz="2000" b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52052"/>
      </p:ext>
    </p:extLst>
  </p:cSld>
  <p:clrMapOvr>
    <a:masterClrMapping/>
  </p:clrMapOvr>
  <p:transition spd="slow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4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5134"/>
            <a:ext cx="12273699" cy="6928265"/>
            <a:chOff x="0" y="-35134"/>
            <a:chExt cx="12273699" cy="6928265"/>
          </a:xfrm>
        </p:grpSpPr>
        <p:pic>
          <p:nvPicPr>
            <p:cNvPr id="4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2978870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53805" y="-35134"/>
              <a:ext cx="361989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23203" y="0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07929" y="0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54941" y="-35133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0" y="-70265"/>
            <a:ext cx="12273699" cy="6928265"/>
            <a:chOff x="0" y="-70265"/>
            <a:chExt cx="12273699" cy="6928265"/>
          </a:xfrm>
        </p:grpSpPr>
        <p:pic>
          <p:nvPicPr>
            <p:cNvPr id="10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62053" y="-35131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0917" y="-70263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组合 11"/>
            <p:cNvGrpSpPr/>
            <p:nvPr/>
          </p:nvGrpSpPr>
          <p:grpSpPr>
            <a:xfrm>
              <a:off x="0" y="-70265"/>
              <a:ext cx="12273699" cy="6928265"/>
              <a:chOff x="0" y="-35134"/>
              <a:chExt cx="12273699" cy="6928265"/>
            </a:xfrm>
          </p:grpSpPr>
          <p:pic>
            <p:nvPicPr>
              <p:cNvPr id="13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2978870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653805" y="-35134"/>
                <a:ext cx="361989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23203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07929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54941" y="-35133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矩形 1"/>
          <p:cNvSpPr/>
          <p:nvPr/>
        </p:nvSpPr>
        <p:spPr>
          <a:xfrm>
            <a:off x="3048000" y="130534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“唉！人老了，不中用了，一身都是病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……”</a:t>
            </a:r>
            <a:b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可不是！血压高、血糖高、血脂高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……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用了药血压基本正常，血糖也还稳定！”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这些“一身是病”的老年人，在卫生部北京医院主任医师王建业教授看来，都是健康的老年人。 王建业，教授、主任医师 北京医院党委书记、副院长 目前正在制订的中国老年人健康标准中明确一点：老年人有些体检指标不正常，但经过治疗后能达到基本正常的水平，就是健康老人。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“举个例子，如果一个老年人血压高，但按时服用降压药，血压可以控制在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130/85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毫米汞柱或者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140/90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毫米汞柱，他就是健康老人。”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老年人应该正确面对自己的衰老，别把正常的衰老当成病。 别和年轻人比数据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案例一：为什么体检数据总有“不达标”的？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359654115"/>
      </p:ext>
    </p:extLst>
  </p:cSld>
  <p:clrMapOvr>
    <a:masterClrMapping/>
  </p:clrMapOvr>
  <p:transition spd="slow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70265"/>
            <a:ext cx="12273699" cy="6928265"/>
            <a:chOff x="0" y="-70265"/>
            <a:chExt cx="12273699" cy="6928265"/>
          </a:xfrm>
        </p:grpSpPr>
        <p:pic>
          <p:nvPicPr>
            <p:cNvPr id="4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62053" y="-35131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0917" y="-70263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5"/>
            <p:cNvGrpSpPr/>
            <p:nvPr/>
          </p:nvGrpSpPr>
          <p:grpSpPr>
            <a:xfrm>
              <a:off x="0" y="-70265"/>
              <a:ext cx="12273699" cy="6928265"/>
              <a:chOff x="0" y="-35134"/>
              <a:chExt cx="12273699" cy="6928265"/>
            </a:xfrm>
          </p:grpSpPr>
          <p:pic>
            <p:nvPicPr>
              <p:cNvPr id="7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2978870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653805" y="-35134"/>
                <a:ext cx="361989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23203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07929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54941" y="-35133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矩形 1"/>
          <p:cNvSpPr/>
          <p:nvPr/>
        </p:nvSpPr>
        <p:spPr>
          <a:xfrm>
            <a:off x="3048000" y="14438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老朱今年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73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岁。退休前在一家事业单位工作。单位的福利不错，年年组织体检。 老朱把自己每年的体检报告都精心保管好；新的体检报告出来后，老朱会拿出来原来的体检报告，一一比对数据。看看今年的甘油三酯比去年是降低还是升高了、空腹血糖数值今年和去年有多大的差别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……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比对数据成了体检之后一段时间最重要的事儿，数据上下浮动超过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，老朱就会有点紧张。就在上个月，老朱的外孙大学毕业上班了。小伙子上班前做了一个入职体检，非常简单，但是这份体检报告让老朱特别不淡定，因为他发现外孙的健康指标非常好，竟然没有一项超标的。老朱觉得自己天天锻炼身体、健康饮食，“凭什么我的健康指标就不能达到年轻人的水平？”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专家释疑：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岁就开始衰老，别和年轻人比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39097804"/>
      </p:ext>
    </p:extLst>
  </p:cSld>
  <p:clrMapOvr>
    <a:masterClrMapping/>
  </p:clrMapOvr>
  <p:transition spd="slow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70265"/>
            <a:ext cx="12273699" cy="6928265"/>
            <a:chOff x="0" y="-70265"/>
            <a:chExt cx="12273699" cy="6928265"/>
          </a:xfrm>
        </p:grpSpPr>
        <p:pic>
          <p:nvPicPr>
            <p:cNvPr id="4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62053" y="-35131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0917" y="-70263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5"/>
            <p:cNvGrpSpPr/>
            <p:nvPr/>
          </p:nvGrpSpPr>
          <p:grpSpPr>
            <a:xfrm>
              <a:off x="0" y="-70265"/>
              <a:ext cx="12273699" cy="6928265"/>
              <a:chOff x="0" y="-35134"/>
              <a:chExt cx="12273699" cy="6928265"/>
            </a:xfrm>
          </p:grpSpPr>
          <p:pic>
            <p:nvPicPr>
              <p:cNvPr id="7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2978870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653805" y="-35134"/>
                <a:ext cx="361989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23203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07929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54941" y="-35133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组合 11"/>
          <p:cNvGrpSpPr/>
          <p:nvPr/>
        </p:nvGrpSpPr>
        <p:grpSpPr>
          <a:xfrm>
            <a:off x="152400" y="82135"/>
            <a:ext cx="12273699" cy="6928265"/>
            <a:chOff x="0" y="-70265"/>
            <a:chExt cx="12273699" cy="6928265"/>
          </a:xfrm>
        </p:grpSpPr>
        <p:pic>
          <p:nvPicPr>
            <p:cNvPr id="13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62053" y="-35131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0917" y="-70263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组合 14"/>
            <p:cNvGrpSpPr/>
            <p:nvPr/>
          </p:nvGrpSpPr>
          <p:grpSpPr>
            <a:xfrm>
              <a:off x="0" y="-70265"/>
              <a:ext cx="12273699" cy="6928265"/>
              <a:chOff x="0" y="-35134"/>
              <a:chExt cx="12273699" cy="6928265"/>
            </a:xfrm>
          </p:grpSpPr>
          <p:pic>
            <p:nvPicPr>
              <p:cNvPr id="16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2978870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653805" y="-35134"/>
                <a:ext cx="361989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23203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07929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54941" y="-35133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矩形 1"/>
          <p:cNvSpPr/>
          <p:nvPr/>
        </p:nvSpPr>
        <p:spPr>
          <a:xfrm>
            <a:off x="2614704" y="1128043"/>
            <a:ext cx="76853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一个人身体的健康状况在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岁时达到顶峰。这也就意味着，从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岁开始，人就开始衰老了。为什么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岁左右的人感觉不到自己衰老呢？这是因为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岁之后到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岁以前，虽然一个人已经开始走向衰老，但衰老的进程比较缓慢。过了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岁后，衰老的速度开始加快，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岁左右时很多人感觉自己明显见老；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岁之后，衰老的速度再次加快。 衰老是一种自然规律，如同花开花谢，日出日落，不可避免。“就像一部机器运转时间长了，会出现老化一样，人的各个器官使用多年以后，也会出现老化。”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王建业说，老年人很多“病”其实不是病，就是老了。比如有的人睡不好觉或者是觉少，可能是分泌的褪黑素少了，睡一小会儿就醒；有的人吃不下，原因可能是口腔功能退化、牙口不好或者或者胃肠退化，消化功能减弱；有的老人总觉得喘不上气，可能是呼吸功能减退，也可能是心脏功能不好；有的人迈不开腿的话，有可能是骨关节退行性病变，也有可能是骨质疏松，还有可能是肌肉萎缩，甚至还有可能是神经系统的退化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…… </a:t>
            </a:r>
            <a:b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如果一个老年人追求和年轻一样的体检数据，既为难自己，也没有必要。即使检查指标不符合正常值，但合理用药控制后可以维持在正常水平、通过治疗能像正常人一样生活，这就是健康老人。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53702355"/>
      </p:ext>
    </p:extLst>
  </p:cSld>
  <p:clrMapOvr>
    <a:masterClrMapping/>
  </p:clrMapOvr>
  <p:transition spd="slow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70265"/>
            <a:ext cx="12273699" cy="6928265"/>
            <a:chOff x="0" y="-70265"/>
            <a:chExt cx="12273699" cy="6928265"/>
          </a:xfrm>
        </p:grpSpPr>
        <p:pic>
          <p:nvPicPr>
            <p:cNvPr id="5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62053" y="-35131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0917" y="-70263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组合 6"/>
            <p:cNvGrpSpPr/>
            <p:nvPr/>
          </p:nvGrpSpPr>
          <p:grpSpPr>
            <a:xfrm>
              <a:off x="0" y="-70265"/>
              <a:ext cx="12273699" cy="6928265"/>
              <a:chOff x="0" y="-35134"/>
              <a:chExt cx="12273699" cy="6928265"/>
            </a:xfrm>
          </p:grpSpPr>
          <p:pic>
            <p:nvPicPr>
              <p:cNvPr id="8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2978870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653805" y="-35134"/>
                <a:ext cx="361989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23203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07929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54941" y="-35133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矩形 1"/>
          <p:cNvSpPr/>
          <p:nvPr/>
        </p:nvSpPr>
        <p:spPr>
          <a:xfrm>
            <a:off x="3048000" y="751344"/>
            <a:ext cx="8023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634342" y="1174046"/>
            <a:ext cx="8262257" cy="1338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别把衰老当病治，但也不能把所有的病都当作衰老，关键要看程度。” 专家说：有些指标“超”标，没准儿还有好处 。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人到老年，器官功能退化，很多健康参考指标也应该有所变化。以高血压为例，以前的标准认为一个人的血压超过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120/80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毫米汞柱就是血压偏高。但是老年人是不是要按照年轻人的标准呢？ 老年人高压不超过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毫米汞柱、低压不超过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毫米汞柱就没有问题。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长期的研究和临床观察发现，血压低给老年人造成的问题比血压高还要多。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比如，有的老年人血压低了有可能会突然摔倒，进而带来一系列的健康隐患。“现在的最新共识认为，高龄老年，比如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岁左右老年人，高压不超过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毫米汞柱、低压不超过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毫米汞柱都属于合理范围，用了降压药后，会适得其反。”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健康的老年生活是老而少病。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“老是不可抗拒的，我们能做的是让老年人的病少一点；有病没关系，经过治疗以后不影响生活就可以；一些疾病引发了残疾也没关系，残而不废就可以。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”降低老年人的病痛，尽量提高生活质量是老年疾病治疗的宗旨。</a:t>
            </a:r>
            <a:r>
              <a:rPr lang="zh-CN" altLang="en-US" b="1" dirty="0"/>
              <a:t>王建业建议，健康老人一年查一次体；有基础疾病或者健康风险的老人，在医生的指导建议下，每半年或三个月体检一次，发现疾病及早治疗，不要把健康当作负担。 </a:t>
            </a:r>
            <a:br>
              <a:rPr lang="zh-CN" altLang="en-US" b="1" dirty="0"/>
            </a:b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altLang="zh-CN" b="1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08972254"/>
      </p:ext>
    </p:extLst>
  </p:cSld>
  <p:clrMapOvr>
    <a:masterClrMapping/>
  </p:clrMapOvr>
  <p:transition spd="slow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732" y="-70265"/>
            <a:ext cx="12273699" cy="6928265"/>
            <a:chOff x="0" y="-70265"/>
            <a:chExt cx="12273699" cy="6928265"/>
          </a:xfrm>
        </p:grpSpPr>
        <p:pic>
          <p:nvPicPr>
            <p:cNvPr id="12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62053" y="-35131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0917" y="-70263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组合 13"/>
            <p:cNvGrpSpPr/>
            <p:nvPr/>
          </p:nvGrpSpPr>
          <p:grpSpPr>
            <a:xfrm>
              <a:off x="0" y="-70265"/>
              <a:ext cx="12273699" cy="6928265"/>
              <a:chOff x="0" y="-35134"/>
              <a:chExt cx="12273699" cy="6928265"/>
            </a:xfrm>
          </p:grpSpPr>
          <p:pic>
            <p:nvPicPr>
              <p:cNvPr id="15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2978870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653805" y="-35134"/>
                <a:ext cx="361989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23203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07929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54941" y="-35133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矩形 1"/>
          <p:cNvSpPr/>
          <p:nvPr/>
        </p:nvSpPr>
        <p:spPr>
          <a:xfrm>
            <a:off x="4797406" y="477122"/>
            <a:ext cx="6039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膀胱：从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岁开始衰老 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时，我们更有可能丧失对膀胱的控制。此时，膀胱会忽然间收缩，即便尿液尚未充满膀胱。女人更易遭受膀胱问题，步入更年期，雌激素水平下降使得尿道组织变得更薄、更无力，膀胱的支撑功能因此下降。人到中年，膀胱容量一般只是年轻人的一半左右。如果说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岁时膀胱能容纳两杯尿液，那么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岁时只能容纳一杯。这会引起上厕所的次数更为频繁，尤其是肌肉的伸缩性下降，使得膀胱中的尿液不能彻底排空，反过来导致尿道感染。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 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肺：从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岁开始衰老 从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岁起开始缓慢下降，到了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岁，一些人就出现气喘吁吁的状况。部分原因是控制呼吸的肌肉和胸腔变得僵硬起来，使得肺的运转更困难，同时还意味着呼气之后一些空气会残留在肺里导致气喘吁吁。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岁时，普通男性每次呼吸会吸入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品脱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约合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946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毫升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空气，而到了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岁，这一数字降至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品脱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约合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473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毫升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。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 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声音：从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岁开始衰老 随着年龄的增长，我们的声音会变得轻声细气，且越来越沙哑。这是因为喉咙里的软组织弱化，影响声音的音质、响亮程度和质量。这时，女人的声音变得越来越沙哑，音质越来越低，而男人的声音越来越弱，音质越来越高。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313" y="918997"/>
            <a:ext cx="2668796" cy="12650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32" r="89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44" y="2699625"/>
            <a:ext cx="2267350" cy="154154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87303" y="325411"/>
            <a:ext cx="108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膀胱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19445" y="2230592"/>
            <a:ext cx="110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肺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83" l="1847" r="100000">
                        <a14:foregroundMark x1="4749" y1="55833" x2="4749" y2="55833"/>
                        <a14:foregroundMark x1="6860" y1="56667" x2="6860" y2="56667"/>
                        <a14:foregroundMark x1="11082" y1="55000" x2="11082" y2="55000"/>
                        <a14:foregroundMark x1="51979" y1="35000" x2="51979" y2="35000"/>
                        <a14:foregroundMark x1="56201" y1="35000" x2="56201" y2="35000"/>
                        <a14:foregroundMark x1="63061" y1="14167" x2="63061" y2="14167"/>
                        <a14:foregroundMark x1="58839" y1="16667" x2="58839" y2="16667"/>
                        <a14:foregroundMark x1="77573" y1="19583" x2="77573" y2="19583"/>
                        <a14:foregroundMark x1="74670" y1="18750" x2="74670" y2="18750"/>
                        <a14:foregroundMark x1="81530" y1="16667" x2="81530" y2="16667"/>
                        <a14:foregroundMark x1="85224" y1="17500" x2="85224" y2="17500"/>
                        <a14:foregroundMark x1="40897" y1="9583" x2="40897" y2="9583"/>
                        <a14:foregroundMark x1="43536" y1="10833" x2="43536" y2="10833"/>
                        <a14:foregroundMark x1="81530" y1="72500" x2="81530" y2="72500"/>
                        <a14:foregroundMark x1="83641" y1="70833" x2="83641" y2="70833"/>
                        <a14:foregroundMark x1="72032" y1="90000" x2="72032" y2="90000"/>
                        <a14:foregroundMark x1="68338" y1="90833" x2="68338" y2="90833"/>
                        <a14:foregroundMark x1="55145" y1="90000" x2="55145" y2="90000"/>
                        <a14:foregroundMark x1="59367" y1="90000" x2="59367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23" y="4403143"/>
            <a:ext cx="2555488" cy="16182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8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840" y="4834752"/>
            <a:ext cx="1654059" cy="148124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10752" y="4465420"/>
            <a:ext cx="649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声音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398222"/>
      </p:ext>
    </p:extLst>
  </p:cSld>
  <p:clrMapOvr>
    <a:masterClrMapping/>
  </p:clrMapOvr>
  <p:transition spd="slow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4247" y="-70265"/>
            <a:ext cx="12273699" cy="6928265"/>
            <a:chOff x="0" y="-70265"/>
            <a:chExt cx="12273699" cy="6928265"/>
          </a:xfrm>
        </p:grpSpPr>
        <p:pic>
          <p:nvPicPr>
            <p:cNvPr id="10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62053" y="-35131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0917" y="-70263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组合 11"/>
            <p:cNvGrpSpPr/>
            <p:nvPr/>
          </p:nvGrpSpPr>
          <p:grpSpPr>
            <a:xfrm>
              <a:off x="0" y="-70265"/>
              <a:ext cx="12273699" cy="6928265"/>
              <a:chOff x="0" y="-35134"/>
              <a:chExt cx="12273699" cy="6928265"/>
            </a:xfrm>
          </p:grpSpPr>
          <p:pic>
            <p:nvPicPr>
              <p:cNvPr id="13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2978870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653805" y="-35134"/>
                <a:ext cx="361989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23203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07929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54941" y="-35133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矩形 1"/>
          <p:cNvSpPr/>
          <p:nvPr/>
        </p:nvSpPr>
        <p:spPr>
          <a:xfrm>
            <a:off x="3892559" y="1023527"/>
            <a:ext cx="69377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 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眼睛：从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岁开始衰老 随着视力下降，眼镜成了众多年过四旬中年人的标志性特征远视，影响我们近看物体的能力。英国南安普顿大学眼科学教授安德鲁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罗特表示，随着年龄的增长，眼部肌肉变得越来越无力，眼睛的聚焦能力开始下降。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 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心脏：从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岁开始老化 随着我们的身体日益变老，心脏向全身输送血液的效率也开始降低，这是因为血管逐渐失去弹性，动脉也可能变硬或者变得阻塞，造成这些变化的原因是脂肪在冠状动脉堆积形成：食用过多饱和脂肪。之后输送到心脏的血液减少，引起心绞痛。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岁以上的男性和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岁以上的女性心脏病发作的概率较大。英国一家制药公司的一项新研究发现，英国人心脏平均年龄比他们的实际年龄大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岁，可能与他们的肥胖和缺乏锻炼有关。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 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肝脏：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岁开始老化 肝脏似乎是体内唯一能挑战老化进程的器官。英国莱斯特皇家医院的肝外科顾问大卫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劳埃德解释说：“肝细胞的再生能力非常强大。”他称手术切除一块肝后，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个月之内它就会</a:t>
            </a:r>
            <a:r>
              <a:rPr lang="zh-CN" altLang="en-US" b="1" dirty="0"/>
              <a:t>长成一个完整的肝。如果捐赠人不饮酒不吸毒，或者没有患过传染病，那么一个</a:t>
            </a:r>
            <a:r>
              <a:rPr lang="en-US" altLang="zh-CN" b="1" dirty="0"/>
              <a:t>70</a:t>
            </a:r>
            <a:r>
              <a:rPr lang="zh-CN" altLang="en-US" b="1" dirty="0"/>
              <a:t>岁老人的肝也可以移植给</a:t>
            </a:r>
            <a:r>
              <a:rPr lang="en-US" altLang="zh-CN" b="1" dirty="0"/>
              <a:t>20</a:t>
            </a:r>
            <a:r>
              <a:rPr lang="zh-CN" altLang="en-US" b="1" dirty="0"/>
              <a:t>岁的年轻人。 </a:t>
            </a:r>
            <a:br>
              <a:rPr lang="zh-CN" altLang="en-US" b="1" dirty="0"/>
            </a:b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92" y="586583"/>
            <a:ext cx="1990499" cy="14092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04" y="2549783"/>
            <a:ext cx="2323911" cy="19777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61" y="4950554"/>
            <a:ext cx="2732147" cy="17485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96993" y="4536789"/>
            <a:ext cx="692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肝脏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89712" y="130489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眼睛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68183" y="2088380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心脏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298966"/>
      </p:ext>
    </p:extLst>
  </p:cSld>
  <p:clrMapOvr>
    <a:masterClrMapping/>
  </p:clrMapOvr>
  <p:transition spd="slow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85057" y="-115169"/>
            <a:ext cx="12273699" cy="6928265"/>
            <a:chOff x="0" y="-70265"/>
            <a:chExt cx="12273699" cy="6928265"/>
          </a:xfrm>
        </p:grpSpPr>
        <p:pic>
          <p:nvPicPr>
            <p:cNvPr id="12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62053" y="-35131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pic2.ooopic.com/12/23/78/06b2OOOPIC50_102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0917" y="-70263"/>
              <a:ext cx="1498864" cy="689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组合 13"/>
            <p:cNvGrpSpPr/>
            <p:nvPr/>
          </p:nvGrpSpPr>
          <p:grpSpPr>
            <a:xfrm>
              <a:off x="0" y="-70265"/>
              <a:ext cx="12273699" cy="6928265"/>
              <a:chOff x="0" y="-35134"/>
              <a:chExt cx="12273699" cy="6928265"/>
            </a:xfrm>
          </p:grpSpPr>
          <p:pic>
            <p:nvPicPr>
              <p:cNvPr id="15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2978870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653805" y="-35134"/>
                <a:ext cx="361989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23203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07929" y="0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pic2.ooopic.com/12/23/78/06b2OOOPIC50_1024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54941" y="-35133"/>
                <a:ext cx="1498864" cy="689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矩形 1"/>
          <p:cNvSpPr/>
          <p:nvPr/>
        </p:nvSpPr>
        <p:spPr>
          <a:xfrm>
            <a:off x="4694646" y="620994"/>
            <a:ext cx="70102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 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肾：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岁开始老化 肾过滤量从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岁开始减少，肾过滤可将血流中的废物过滤掉，肾过滤量减少的后果是，人失去了夜间憋尿功能，需要多次跑卫生间。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岁老人的肾过滤血量是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岁壮年的一半。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 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前列腺：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岁开始老化 伦敦前列腺中心主任罗杰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吉比教授称，前列腺常随年龄而增大，引发的问题包括小便次数的增加。这就是良性前列腺增生，困扰着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岁以上的半数男子，但是，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岁以下男子很少患前列腺增生。前列腺吸收大量睪丸激素会加快前列腺细胞的生长，引起前列腺增生。正常的前列腺大小有如一粒胡桃，但是，增生的前列腺有一个桔子那么大。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骨骼：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岁开始老化 英国利物浦安特学医院风湿病学教授罗伯特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穆兹解释说：“在我们的一生中，老化骨骼总是被破骨细胞破坏，由造骨细胞代替，这个过程叫骨转换。”儿童骨骼生长速度很快，只消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年就可完全再生。成年人的骨骼完全再生需要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年。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岁前，骨密度一直在增加。但是，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岁骨质开始流失，进入自然老化过程。绝经后女性的骨质流失更快，可能会导致骨质疏松。骨骼大小和密度的缩减可能会导致身高降低。椎骨中间的骨骼会萎缩或者碎裂。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岁的时候我们的身高会降低</a:t>
            </a:r>
            <a:r>
              <a:rPr lang="en-US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英寸。 </a:t>
            </a:r>
            <a:br>
              <a:rPr lang="zh-CN" alt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79" y="536042"/>
            <a:ext cx="2839031" cy="16418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77773" y="98689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肾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746875" y="224591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前列腺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1" y="2662533"/>
            <a:ext cx="1914059" cy="16951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844" y="2662533"/>
            <a:ext cx="1711181" cy="14667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81" y="4729251"/>
            <a:ext cx="2474823" cy="18561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95924" y="4296867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骨骼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3102658"/>
      </p:ext>
    </p:extLst>
  </p:cSld>
  <p:clrMapOvr>
    <a:masterClrMapping/>
  </p:clrMapOvr>
  <p:transition spd="slow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健康老人多保重 [自动保存的]</Template>
  <TotalTime>131</TotalTime>
  <Words>1314</Words>
  <Application>Microsoft Office PowerPoint</Application>
  <PresentationFormat>宽屏</PresentationFormat>
  <Paragraphs>65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黑体</vt:lpstr>
      <vt:lpstr>华文琥珀</vt:lpstr>
      <vt:lpstr>楷体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</dc:creator>
  <cp:lastModifiedBy>Administrator</cp:lastModifiedBy>
  <cp:revision>16</cp:revision>
  <dcterms:created xsi:type="dcterms:W3CDTF">2017-03-20T07:48:28Z</dcterms:created>
  <dcterms:modified xsi:type="dcterms:W3CDTF">2017-03-21T09:02:25Z</dcterms:modified>
</cp:coreProperties>
</file>